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0" r:id="rId2"/>
    <p:sldMasterId id="2147483707" r:id="rId3"/>
  </p:sldMasterIdLst>
  <p:notesMasterIdLst>
    <p:notesMasterId r:id="rId18"/>
  </p:notesMasterIdLst>
  <p:handoutMasterIdLst>
    <p:handoutMasterId r:id="rId19"/>
  </p:handoutMasterIdLst>
  <p:sldIdLst>
    <p:sldId id="256" r:id="rId4"/>
    <p:sldId id="257" r:id="rId5"/>
    <p:sldId id="310" r:id="rId6"/>
    <p:sldId id="312" r:id="rId7"/>
    <p:sldId id="313" r:id="rId8"/>
    <p:sldId id="311" r:id="rId9"/>
    <p:sldId id="258" r:id="rId10"/>
    <p:sldId id="260" r:id="rId11"/>
    <p:sldId id="259" r:id="rId12"/>
    <p:sldId id="264" r:id="rId13"/>
    <p:sldId id="261" r:id="rId14"/>
    <p:sldId id="262" r:id="rId15"/>
    <p:sldId id="263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E"/>
    <a:srgbClr val="E7E6E6"/>
    <a:srgbClr val="807F80"/>
    <a:srgbClr val="A5A6A6"/>
    <a:srgbClr val="585858"/>
    <a:srgbClr val="AAAAAA"/>
    <a:srgbClr val="929292"/>
    <a:srgbClr val="FFFF00"/>
    <a:srgbClr val="F1F2F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AE14B-8A70-4BDB-A5E8-66ED5BE04136}" v="14" dt="2022-03-02T00:56:58.89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9"/>
    <p:restoredTop sz="96959"/>
  </p:normalViewPr>
  <p:slideViewPr>
    <p:cSldViewPr snapToGrid="0" snapToObjects="1" showGuides="1">
      <p:cViewPr varScale="1">
        <p:scale>
          <a:sx n="86" d="100"/>
          <a:sy n="86" d="100"/>
        </p:scale>
        <p:origin x="38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nius Rinkevicius" userId="ccb3e797b84f56ff" providerId="LiveId" clId="{314AE14B-8A70-4BDB-A5E8-66ED5BE04136}"/>
    <pc:docChg chg="undo custSel addSld modSld">
      <pc:chgData name="Ugnius Rinkevicius" userId="ccb3e797b84f56ff" providerId="LiveId" clId="{314AE14B-8A70-4BDB-A5E8-66ED5BE04136}" dt="2022-03-02T00:56:50.409" v="234"/>
      <pc:docMkLst>
        <pc:docMk/>
      </pc:docMkLst>
      <pc:sldChg chg="addSp delSp modSp mod">
        <pc:chgData name="Ugnius Rinkevicius" userId="ccb3e797b84f56ff" providerId="LiveId" clId="{314AE14B-8A70-4BDB-A5E8-66ED5BE04136}" dt="2022-03-02T00:44:52.187" v="43" actId="1076"/>
        <pc:sldMkLst>
          <pc:docMk/>
          <pc:sldMk cId="1450518961" sldId="260"/>
        </pc:sldMkLst>
        <pc:spChg chg="mod">
          <ac:chgData name="Ugnius Rinkevicius" userId="ccb3e797b84f56ff" providerId="LiveId" clId="{314AE14B-8A70-4BDB-A5E8-66ED5BE04136}" dt="2022-03-02T00:43:30.924" v="34" actId="1076"/>
          <ac:spMkLst>
            <pc:docMk/>
            <pc:sldMk cId="1450518961" sldId="260"/>
            <ac:spMk id="7" creationId="{272DBFE9-D011-7F4E-B35C-016A4CD995E2}"/>
          </ac:spMkLst>
        </pc:spChg>
        <pc:spChg chg="add del mod">
          <ac:chgData name="Ugnius Rinkevicius" userId="ccb3e797b84f56ff" providerId="LiveId" clId="{314AE14B-8A70-4BDB-A5E8-66ED5BE04136}" dt="2022-03-02T00:41:31.016" v="29" actId="21"/>
          <ac:spMkLst>
            <pc:docMk/>
            <pc:sldMk cId="1450518961" sldId="260"/>
            <ac:spMk id="10" creationId="{7B14804C-0460-4EF8-A4AC-87379C4A2534}"/>
          </ac:spMkLst>
        </pc:spChg>
        <pc:picChg chg="add mod">
          <ac:chgData name="Ugnius Rinkevicius" userId="ccb3e797b84f56ff" providerId="LiveId" clId="{314AE14B-8A70-4BDB-A5E8-66ED5BE04136}" dt="2022-03-02T00:43:52.076" v="37" actId="1076"/>
          <ac:picMkLst>
            <pc:docMk/>
            <pc:sldMk cId="1450518961" sldId="260"/>
            <ac:picMk id="12" creationId="{03447B92-298B-4265-8F2E-79DFEB7DB021}"/>
          </ac:picMkLst>
        </pc:picChg>
        <pc:picChg chg="add mod">
          <ac:chgData name="Ugnius Rinkevicius" userId="ccb3e797b84f56ff" providerId="LiveId" clId="{314AE14B-8A70-4BDB-A5E8-66ED5BE04136}" dt="2022-03-02T00:44:52.187" v="43" actId="1076"/>
          <ac:picMkLst>
            <pc:docMk/>
            <pc:sldMk cId="1450518961" sldId="260"/>
            <ac:picMk id="14" creationId="{394799DB-67FB-459A-80EE-3BADA76E58AC}"/>
          </ac:picMkLst>
        </pc:picChg>
        <pc:picChg chg="add del mod">
          <ac:chgData name="Ugnius Rinkevicius" userId="ccb3e797b84f56ff" providerId="LiveId" clId="{314AE14B-8A70-4BDB-A5E8-66ED5BE04136}" dt="2022-03-02T00:38:46.032" v="2" actId="478"/>
          <ac:picMkLst>
            <pc:docMk/>
            <pc:sldMk cId="1450518961" sldId="260"/>
            <ac:picMk id="1026" creationId="{40F366C7-11FA-4B52-8F6D-BF9C5650F3E6}"/>
          </ac:picMkLst>
        </pc:picChg>
      </pc:sldChg>
      <pc:sldChg chg="modSp mod">
        <pc:chgData name="Ugnius Rinkevicius" userId="ccb3e797b84f56ff" providerId="LiveId" clId="{314AE14B-8A70-4BDB-A5E8-66ED5BE04136}" dt="2022-03-02T00:41:09.360" v="7" actId="1076"/>
        <pc:sldMkLst>
          <pc:docMk/>
          <pc:sldMk cId="2288810638" sldId="296"/>
        </pc:sldMkLst>
        <pc:spChg chg="mod">
          <ac:chgData name="Ugnius Rinkevicius" userId="ccb3e797b84f56ff" providerId="LiveId" clId="{314AE14B-8A70-4BDB-A5E8-66ED5BE04136}" dt="2022-03-02T00:41:09.360" v="7" actId="1076"/>
          <ac:spMkLst>
            <pc:docMk/>
            <pc:sldMk cId="2288810638" sldId="296"/>
            <ac:spMk id="6" creationId="{A2786E81-5228-4CB5-AB71-05B7D25E870C}"/>
          </ac:spMkLst>
        </pc:spChg>
      </pc:sldChg>
      <pc:sldChg chg="delSp modSp new mod">
        <pc:chgData name="Ugnius Rinkevicius" userId="ccb3e797b84f56ff" providerId="LiveId" clId="{314AE14B-8A70-4BDB-A5E8-66ED5BE04136}" dt="2022-03-02T00:49:19.695" v="183" actId="1076"/>
        <pc:sldMkLst>
          <pc:docMk/>
          <pc:sldMk cId="4164052229" sldId="300"/>
        </pc:sldMkLst>
        <pc:spChg chg="mod">
          <ac:chgData name="Ugnius Rinkevicius" userId="ccb3e797b84f56ff" providerId="LiveId" clId="{314AE14B-8A70-4BDB-A5E8-66ED5BE04136}" dt="2022-03-02T00:45:15.487" v="56" actId="20577"/>
          <ac:spMkLst>
            <pc:docMk/>
            <pc:sldMk cId="4164052229" sldId="300"/>
            <ac:spMk id="2" creationId="{74EA7D19-B6E0-4A4A-8A7A-865B622221D6}"/>
          </ac:spMkLst>
        </pc:spChg>
        <pc:spChg chg="del">
          <ac:chgData name="Ugnius Rinkevicius" userId="ccb3e797b84f56ff" providerId="LiveId" clId="{314AE14B-8A70-4BDB-A5E8-66ED5BE04136}" dt="2022-03-02T00:46:18.998" v="60" actId="21"/>
          <ac:spMkLst>
            <pc:docMk/>
            <pc:sldMk cId="4164052229" sldId="300"/>
            <ac:spMk id="3" creationId="{36D0E7A0-ECD8-4EF0-9085-F195068BEAC5}"/>
          </ac:spMkLst>
        </pc:spChg>
        <pc:spChg chg="mod">
          <ac:chgData name="Ugnius Rinkevicius" userId="ccb3e797b84f56ff" providerId="LiveId" clId="{314AE14B-8A70-4BDB-A5E8-66ED5BE04136}" dt="2022-03-02T00:49:19.695" v="183" actId="1076"/>
          <ac:spMkLst>
            <pc:docMk/>
            <pc:sldMk cId="4164052229" sldId="300"/>
            <ac:spMk id="4" creationId="{7F529454-F2DB-4D56-9C16-8A5A6E9B29E6}"/>
          </ac:spMkLst>
        </pc:spChg>
      </pc:sldChg>
      <pc:sldChg chg="delSp modSp new mod">
        <pc:chgData name="Ugnius Rinkevicius" userId="ccb3e797b84f56ff" providerId="LiveId" clId="{314AE14B-8A70-4BDB-A5E8-66ED5BE04136}" dt="2022-03-02T00:56:50.409" v="234"/>
        <pc:sldMkLst>
          <pc:docMk/>
          <pc:sldMk cId="3649340413" sldId="301"/>
        </pc:sldMkLst>
        <pc:spChg chg="mod">
          <ac:chgData name="Ugnius Rinkevicius" userId="ccb3e797b84f56ff" providerId="LiveId" clId="{314AE14B-8A70-4BDB-A5E8-66ED5BE04136}" dt="2022-03-02T00:49:40.148" v="203" actId="20577"/>
          <ac:spMkLst>
            <pc:docMk/>
            <pc:sldMk cId="3649340413" sldId="301"/>
            <ac:spMk id="2" creationId="{49B5A303-7DA5-4E83-BAA5-B893EF89182E}"/>
          </ac:spMkLst>
        </pc:spChg>
        <pc:spChg chg="del">
          <ac:chgData name="Ugnius Rinkevicius" userId="ccb3e797b84f56ff" providerId="LiveId" clId="{314AE14B-8A70-4BDB-A5E8-66ED5BE04136}" dt="2022-03-02T00:51:56.712" v="210" actId="21"/>
          <ac:spMkLst>
            <pc:docMk/>
            <pc:sldMk cId="3649340413" sldId="301"/>
            <ac:spMk id="3" creationId="{0EF7013D-C199-497E-9B23-EB9E26271A4B}"/>
          </ac:spMkLst>
        </pc:spChg>
        <pc:spChg chg="mod">
          <ac:chgData name="Ugnius Rinkevicius" userId="ccb3e797b84f56ff" providerId="LiveId" clId="{314AE14B-8A70-4BDB-A5E8-66ED5BE04136}" dt="2022-03-02T00:56:50.409" v="234"/>
          <ac:spMkLst>
            <pc:docMk/>
            <pc:sldMk cId="3649340413" sldId="301"/>
            <ac:spMk id="4" creationId="{C81A0524-2C72-496A-9259-1687158FA00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89900640"/>
        <c:axId val="-1189905536"/>
      </c:barChart>
      <c:catAx>
        <c:axId val="-118990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189905536"/>
        <c:crosses val="autoZero"/>
        <c:auto val="1"/>
        <c:lblAlgn val="ctr"/>
        <c:lblOffset val="100"/>
        <c:noMultiLvlLbl val="0"/>
      </c:catAx>
      <c:valAx>
        <c:axId val="-118990553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18990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89897376"/>
        <c:axId val="-1189895744"/>
      </c:barChart>
      <c:catAx>
        <c:axId val="-118989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189895744"/>
        <c:crosses val="autoZero"/>
        <c:auto val="1"/>
        <c:lblAlgn val="ctr"/>
        <c:lblOffset val="100"/>
        <c:noMultiLvlLbl val="0"/>
      </c:catAx>
      <c:valAx>
        <c:axId val="-1189895744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18989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in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14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4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x-non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44" r:id="rId2"/>
    <p:sldLayoutId id="2147483745" r:id="rId3"/>
    <p:sldLayoutId id="2147483712" r:id="rId4"/>
    <p:sldLayoutId id="2147483714" r:id="rId5"/>
    <p:sldLayoutId id="2147483715" r:id="rId6"/>
    <p:sldLayoutId id="2147483716" r:id="rId7"/>
    <p:sldLayoutId id="2147483723" r:id="rId8"/>
    <p:sldLayoutId id="2147483737" r:id="rId9"/>
    <p:sldLayoutId id="2147483738" r:id="rId10"/>
    <p:sldLayoutId id="2147483717" r:id="rId11"/>
    <p:sldLayoutId id="2147483718" r:id="rId12"/>
    <p:sldLayoutId id="2147483719" r:id="rId13"/>
    <p:sldLayoutId id="2147483720" r:id="rId14"/>
    <p:sldLayoutId id="2147483677" r:id="rId15"/>
    <p:sldLayoutId id="2147483739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2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3388A-EE5E-F84E-96EC-2F74F012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94D4E1-C06D-704D-A98C-46703D721A44}"/>
              </a:ext>
            </a:extLst>
          </p:cNvPr>
          <p:cNvSpPr txBox="1">
            <a:spLocks/>
          </p:cNvSpPr>
          <p:nvPr/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Akad</a:t>
            </a:r>
            <a:r>
              <a:rPr lang="lt-LT" dirty="0" err="1">
                <a:solidFill>
                  <a:schemeClr val="tx1"/>
                </a:solidFill>
              </a:rPr>
              <a:t>eminė</a:t>
            </a:r>
            <a:r>
              <a:rPr lang="lt-LT" dirty="0">
                <a:solidFill>
                  <a:schemeClr val="tx1"/>
                </a:solidFill>
              </a:rPr>
              <a:t> grupė: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lt-LT" dirty="0">
                <a:solidFill>
                  <a:schemeClr val="tx1"/>
                </a:solidFill>
              </a:rPr>
              <a:t>IFF </a:t>
            </a:r>
            <a:r>
              <a:rPr lang="en-US" dirty="0">
                <a:solidFill>
                  <a:schemeClr val="tx1"/>
                </a:solidFill>
              </a:rPr>
              <a:t>1/9</a:t>
            </a:r>
            <a:r>
              <a:rPr lang="lt-LT" dirty="0">
                <a:solidFill>
                  <a:schemeClr val="tx1"/>
                </a:solidFill>
              </a:rPr>
              <a:t>.</a:t>
            </a:r>
          </a:p>
          <a:p>
            <a:r>
              <a:rPr lang="lt-LT" dirty="0">
                <a:solidFill>
                  <a:schemeClr val="tx1"/>
                </a:solidFill>
              </a:rPr>
              <a:t>Autoriai: Martynas Kuliešius, Ugnius Rinkevičius, Vilius Žekonis.</a:t>
            </a:r>
          </a:p>
          <a:p>
            <a:r>
              <a:rPr lang="lt-LT" dirty="0">
                <a:solidFill>
                  <a:schemeClr val="tx1"/>
                </a:solidFill>
              </a:rPr>
              <a:t>Vadovas: Nerijus Čepulis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F43B101-836F-7849-B640-6B542DBC814C}"/>
              </a:ext>
            </a:extLst>
          </p:cNvPr>
          <p:cNvSpPr txBox="1">
            <a:spLocks/>
          </p:cNvSpPr>
          <p:nvPr/>
        </p:nvSpPr>
        <p:spPr>
          <a:xfrm>
            <a:off x="632355" y="1212421"/>
            <a:ext cx="9503683" cy="3534526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Kompiuteriniai žaidimai ir raštas: kuo skiriasi žaisti ir skaityti?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E182-6452-884A-B8BC-F4D51548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F6A53A-64ED-D24E-9605-263180428E60}"/>
              </a:ext>
            </a:extLst>
          </p:cNvPr>
          <p:cNvSpPr txBox="1">
            <a:spLocks/>
          </p:cNvSpPr>
          <p:nvPr/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x-none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935D9-B675-2A4C-BC04-3CF96A002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5E0F2-68F2-B243-8DB3-90B38C23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D1377-0FB7-42BC-A213-1C82CC9528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8360" y="1365287"/>
            <a:ext cx="6975279" cy="4276777"/>
          </a:xfrm>
        </p:spPr>
        <p:txBody>
          <a:bodyPr/>
          <a:lstStyle/>
          <a:p>
            <a:pPr marL="0" indent="0">
              <a:buNone/>
            </a:pPr>
            <a:r>
              <a:rPr lang="lt-LT" dirty="0" err="1"/>
              <a:t>Edward</a:t>
            </a:r>
            <a:r>
              <a:rPr lang="lt-LT" dirty="0"/>
              <a:t> </a:t>
            </a:r>
            <a:r>
              <a:rPr lang="lt-LT" dirty="0" err="1"/>
              <a:t>Joseph</a:t>
            </a:r>
            <a:r>
              <a:rPr lang="lt-LT" dirty="0"/>
              <a:t> </a:t>
            </a:r>
            <a:r>
              <a:rPr lang="lt-LT" dirty="0" err="1"/>
              <a:t>Snowden</a:t>
            </a:r>
            <a:r>
              <a:rPr lang="lt-LT" dirty="0"/>
              <a:t>, atskleidęs JAV vyriausybės totalaus </a:t>
            </a:r>
            <a:r>
              <a:rPr lang="lt-LT" dirty="0" err="1"/>
              <a:t>šinipinėjimo</a:t>
            </a:r>
            <a:r>
              <a:rPr lang="lt-LT" dirty="0"/>
              <a:t> programą, prisipažino, jog būtent kompiuteriniai žaidimai jį išmokė, kad net vienas žmogus gali pasipriešinti prieš visą sistemą. Kaip manote, ar literatūros skaitymas būtų galėjęs jį motyvuoti tiems patiems veiksmams?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D971-3C85-4D0D-8BC7-43D3EB24A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Klausimas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845AA-524C-4B7E-9D11-24652A4F3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564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DAE6-79E0-4B17-8D4E-CA370B28D8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929" y="485482"/>
            <a:ext cx="9530613" cy="509636"/>
          </a:xfrm>
        </p:spPr>
        <p:txBody>
          <a:bodyPr/>
          <a:lstStyle/>
          <a:p>
            <a:r>
              <a:rPr lang="en-US" dirty="0" err="1"/>
              <a:t>Skirtumas</a:t>
            </a:r>
            <a:r>
              <a:rPr lang="en-US" dirty="0"/>
              <a:t> tarp </a:t>
            </a:r>
            <a:r>
              <a:rPr lang="en-US" dirty="0" err="1"/>
              <a:t>literat</a:t>
            </a:r>
            <a:r>
              <a:rPr lang="lt-LT" dirty="0" err="1"/>
              <a:t>ūros</a:t>
            </a:r>
            <a:r>
              <a:rPr lang="lt-LT" dirty="0"/>
              <a:t> ir kompiuterinių žaidimų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F3456-D969-4DAD-9A7D-250C9FB33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3128377"/>
            <a:ext cx="9828212" cy="1860720"/>
          </a:xfrm>
        </p:spPr>
        <p:txBody>
          <a:bodyPr/>
          <a:lstStyle/>
          <a:p>
            <a:r>
              <a:rPr lang="lt-LT" dirty="0"/>
              <a:t>Literatūros </a:t>
            </a:r>
            <a:r>
              <a:rPr lang="en-US" dirty="0" err="1"/>
              <a:t>si</a:t>
            </a:r>
            <a:r>
              <a:rPr lang="lt-LT" dirty="0" err="1"/>
              <a:t>užetas</a:t>
            </a:r>
            <a:r>
              <a:rPr lang="lt-LT" dirty="0"/>
              <a:t> ir pateiktos intelektualios mintys, kaip ir kompiuterinių žaidimų yra sukurtos žmonių. </a:t>
            </a:r>
          </a:p>
          <a:p>
            <a:endParaRPr lang="lt-LT" dirty="0"/>
          </a:p>
          <a:p>
            <a:r>
              <a:rPr lang="lt-LT" dirty="0"/>
              <a:t>Siužeto tikslas: įtraukti vartotoją ir atpasakoti istoriją, kuri turi ką pasakyti.</a:t>
            </a:r>
          </a:p>
          <a:p>
            <a:endParaRPr lang="lt-LT" dirty="0"/>
          </a:p>
          <a:p>
            <a:r>
              <a:rPr lang="lt-LT" dirty="0"/>
              <a:t>Tarp </a:t>
            </a:r>
            <a:r>
              <a:rPr lang="lt-LT" dirty="0" err="1"/>
              <a:t>litetūrinių</a:t>
            </a:r>
            <a:r>
              <a:rPr lang="lt-LT" dirty="0"/>
              <a:t> kūrinių ir kompiuterinių žaidimų siužeto yra tik keli skirtumai: kompiuteriniuose žaidimuose siužetas atpasakojamas vartotojui per patirtus interaktyvius įvykius.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2D1B7-47CB-4393-892A-F37200DD4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30" y="1779917"/>
            <a:ext cx="9828212" cy="1019347"/>
          </a:xfrm>
        </p:spPr>
        <p:txBody>
          <a:bodyPr/>
          <a:lstStyle/>
          <a:p>
            <a:r>
              <a:rPr lang="lt-LT" dirty="0"/>
              <a:t>Didžiausias skirtumas tarp š</a:t>
            </a:r>
            <a:r>
              <a:rPr lang="en-US" dirty="0" err="1"/>
              <a:t>i</a:t>
            </a:r>
            <a:r>
              <a:rPr lang="lt-LT" dirty="0"/>
              <a:t>ų medijų platformų: interaktyvumas ir sąsaja su vartotojo. Siužetas ir pateiktos mintys nesikeičia.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882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DD7E11-AF33-43DB-B767-E575AF01C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722" y="500329"/>
            <a:ext cx="10078911" cy="509636"/>
          </a:xfrm>
        </p:spPr>
        <p:txBody>
          <a:bodyPr/>
          <a:lstStyle/>
          <a:p>
            <a:r>
              <a:rPr lang="lt-LT" dirty="0"/>
              <a:t>Vienas žmogus prieš sistemą</a:t>
            </a:r>
            <a:r>
              <a:rPr lang="en-US" dirty="0"/>
              <a:t> -</a:t>
            </a:r>
            <a:r>
              <a:rPr lang="lt-LT" dirty="0"/>
              <a:t> siužeto archetipas.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1977E-535D-4644-ADF3-41945253B4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51910" y="3074288"/>
            <a:ext cx="99203" cy="1019347"/>
          </a:xfrm>
        </p:spPr>
        <p:txBody>
          <a:bodyPr/>
          <a:lstStyle/>
          <a:p>
            <a:r>
              <a:rPr lang="en-US" dirty="0"/>
              <a:t>:</a:t>
            </a:r>
            <a:endParaRPr lang="pl-PL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94734F3-6B49-4F93-A94C-CEAB2B7B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3" y="1984075"/>
            <a:ext cx="2525554" cy="4118778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E26BABC9-AC2A-4FF6-AA7F-141808BC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03" y="1984075"/>
            <a:ext cx="2706744" cy="4101127"/>
          </a:xfrm>
          <a:prstGeom prst="rect">
            <a:avLst/>
          </a:prstGeom>
        </p:spPr>
      </p:pic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870BF11-15D5-4170-AFEA-A413579D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669" y="1966424"/>
            <a:ext cx="2832721" cy="4118778"/>
          </a:xfrm>
          <a:prstGeom prst="rect">
            <a:avLst/>
          </a:prstGeom>
        </p:spPr>
      </p:pic>
      <p:pic>
        <p:nvPicPr>
          <p:cNvPr id="16" name="Picture 15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47CE3572-FE68-4582-9AB4-36C695F2B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8529" y="1975249"/>
            <a:ext cx="2736038" cy="41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66C590-DD09-4980-8F2C-A5808C47CE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Klausimo</a:t>
            </a:r>
            <a:r>
              <a:rPr lang="en-US" dirty="0"/>
              <a:t> </a:t>
            </a:r>
            <a:r>
              <a:rPr lang="en-US" dirty="0" err="1"/>
              <a:t>apibendrinimas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79410-D14E-4BA0-A067-E5CEFCFEC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206" y="3429000"/>
            <a:ext cx="9828212" cy="1019347"/>
          </a:xfrm>
        </p:spPr>
        <p:txBody>
          <a:bodyPr/>
          <a:lstStyle/>
          <a:p>
            <a:r>
              <a:rPr lang="en-US" dirty="0" err="1"/>
              <a:t>Kompiuteri</a:t>
            </a:r>
            <a:r>
              <a:rPr lang="en-GB" dirty="0" err="1"/>
              <a:t>ni</a:t>
            </a:r>
            <a:r>
              <a:rPr lang="lt-LT" dirty="0"/>
              <a:t>ų žaidimų siužetas, kaip ir daugelio medijų, sutampa su literatūros kūrinių siužetais.</a:t>
            </a:r>
          </a:p>
          <a:p>
            <a:endParaRPr lang="lt-LT" dirty="0"/>
          </a:p>
          <a:p>
            <a:r>
              <a:rPr lang="lt-LT" sz="2200" dirty="0"/>
              <a:t>Iš</a:t>
            </a:r>
            <a:r>
              <a:rPr lang="en-US" sz="2200" dirty="0"/>
              <a:t> to </a:t>
            </a:r>
            <a:r>
              <a:rPr lang="en-US" sz="2200" dirty="0" err="1"/>
              <a:t>galima</a:t>
            </a:r>
            <a:r>
              <a:rPr lang="en-US" sz="2200" dirty="0"/>
              <a:t> </a:t>
            </a:r>
            <a:r>
              <a:rPr lang="en-US" sz="2200" dirty="0" err="1"/>
              <a:t>teigti</a:t>
            </a:r>
            <a:r>
              <a:rPr lang="en-US" sz="2200" dirty="0"/>
              <a:t>, jog </a:t>
            </a:r>
            <a:r>
              <a:rPr lang="lt-LT" sz="2200" dirty="0" err="1"/>
              <a:t>Edward</a:t>
            </a:r>
            <a:r>
              <a:rPr lang="lt-LT" sz="2200" dirty="0"/>
              <a:t> </a:t>
            </a:r>
            <a:r>
              <a:rPr lang="lt-LT" sz="2200" dirty="0" err="1"/>
              <a:t>Joseph</a:t>
            </a:r>
            <a:r>
              <a:rPr lang="lt-LT" sz="2200" dirty="0"/>
              <a:t> </a:t>
            </a:r>
            <a:r>
              <a:rPr lang="lt-LT" sz="2200" dirty="0" err="1"/>
              <a:t>Snowden</a:t>
            </a:r>
            <a:r>
              <a:rPr lang="en-US" sz="2200" dirty="0"/>
              <a:t>’</a:t>
            </a:r>
            <a:r>
              <a:rPr lang="en-US" sz="2200" dirty="0" err="1"/>
              <a:t>ui</a:t>
            </a:r>
            <a:r>
              <a:rPr lang="en-US" sz="2200" dirty="0"/>
              <a:t> </a:t>
            </a:r>
            <a:r>
              <a:rPr lang="en-US" sz="2200" dirty="0" err="1"/>
              <a:t>toki</a:t>
            </a:r>
            <a:r>
              <a:rPr lang="lt-LT" sz="2200" dirty="0"/>
              <a:t>ą pačią įtaką galėjo padaryti literatūros kūriniai.</a:t>
            </a:r>
            <a:endParaRPr lang="pl-PL" sz="22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0611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3388A-EE5E-F84E-96EC-2F74F012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94D4E1-C06D-704D-A98C-46703D721A44}"/>
              </a:ext>
            </a:extLst>
          </p:cNvPr>
          <p:cNvSpPr txBox="1">
            <a:spLocks/>
          </p:cNvSpPr>
          <p:nvPr/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Akad</a:t>
            </a:r>
            <a:r>
              <a:rPr lang="lt-LT" dirty="0" err="1">
                <a:solidFill>
                  <a:schemeClr val="tx1"/>
                </a:solidFill>
              </a:rPr>
              <a:t>eminė</a:t>
            </a:r>
            <a:r>
              <a:rPr lang="lt-LT" dirty="0">
                <a:solidFill>
                  <a:schemeClr val="tx1"/>
                </a:solidFill>
              </a:rPr>
              <a:t> grupė: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lt-LT" dirty="0">
                <a:solidFill>
                  <a:schemeClr val="tx1"/>
                </a:solidFill>
              </a:rPr>
              <a:t>IFF </a:t>
            </a:r>
            <a:r>
              <a:rPr lang="en-US" dirty="0">
                <a:solidFill>
                  <a:schemeClr val="tx1"/>
                </a:solidFill>
              </a:rPr>
              <a:t>1/9</a:t>
            </a:r>
            <a:r>
              <a:rPr lang="lt-LT" dirty="0">
                <a:solidFill>
                  <a:schemeClr val="tx1"/>
                </a:solidFill>
              </a:rPr>
              <a:t>.</a:t>
            </a:r>
          </a:p>
          <a:p>
            <a:r>
              <a:rPr lang="lt-LT" dirty="0">
                <a:solidFill>
                  <a:schemeClr val="tx1"/>
                </a:solidFill>
              </a:rPr>
              <a:t>Autoriai: Martynas Kuliešius, Ugnius Rinkevičius, Vilius Žekonis.</a:t>
            </a:r>
          </a:p>
          <a:p>
            <a:r>
              <a:rPr lang="lt-LT" dirty="0">
                <a:solidFill>
                  <a:schemeClr val="tx1"/>
                </a:solidFill>
              </a:rPr>
              <a:t>Vadovas: Nerijus Čepulis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F43B101-836F-7849-B640-6B542DBC814C}"/>
              </a:ext>
            </a:extLst>
          </p:cNvPr>
          <p:cNvSpPr txBox="1">
            <a:spLocks/>
          </p:cNvSpPr>
          <p:nvPr/>
        </p:nvSpPr>
        <p:spPr>
          <a:xfrm>
            <a:off x="632355" y="1212421"/>
            <a:ext cx="9503683" cy="3534526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Kompiuteriniai žaidimai ir raštas: kuo skiriasi žaisti ir skaityti?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E182-6452-884A-B8BC-F4D51548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F6A53A-64ED-D24E-9605-263180428E60}"/>
              </a:ext>
            </a:extLst>
          </p:cNvPr>
          <p:cNvSpPr txBox="1">
            <a:spLocks/>
          </p:cNvSpPr>
          <p:nvPr/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x-none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935D9-B675-2A4C-BC04-3CF96A002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5E0F2-68F2-B243-8DB3-90B38C23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072D4-1620-E84B-874C-91088151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78D5CDE-EE26-4348-B09D-C90DC0AC6CAF}"/>
              </a:ext>
            </a:extLst>
          </p:cNvPr>
          <p:cNvSpPr txBox="1">
            <a:spLocks/>
          </p:cNvSpPr>
          <p:nvPr/>
        </p:nvSpPr>
        <p:spPr>
          <a:xfrm>
            <a:off x="2613221" y="1787346"/>
            <a:ext cx="9118858" cy="4276777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>
                <a:solidFill>
                  <a:schemeClr val="tx1"/>
                </a:solidFill>
              </a:rPr>
              <a:t>Sakoma, jog skaitytojas yra bejėgis stebėtojas, pasyviai apmąstantis pasakojimo įvykius, o žaidėjas yra aktyviais veiksmais tikslo siekiantis veikėjas. Ar perskyra mąstyti / veikti tiksliai nusako skirtumą tarp rašto medijos ir kompiuterinio žaidimo?</a:t>
            </a:r>
          </a:p>
          <a:p>
            <a:r>
              <a:rPr lang="lt-LT" dirty="0">
                <a:solidFill>
                  <a:schemeClr val="tx1"/>
                </a:solidFill>
              </a:rPr>
              <a:t>Kompiuterinių žaidimų teoretikas E. </a:t>
            </a:r>
            <a:r>
              <a:rPr lang="lt-LT" dirty="0" err="1">
                <a:solidFill>
                  <a:schemeClr val="tx1"/>
                </a:solidFill>
              </a:rPr>
              <a:t>Aarseth’as</a:t>
            </a:r>
            <a:r>
              <a:rPr lang="lt-LT" dirty="0">
                <a:solidFill>
                  <a:schemeClr val="tx1"/>
                </a:solidFill>
              </a:rPr>
              <a:t> yra sakęs, jog skaitytojas yra „saugus, bet bejėgis“, o žaidėjas yra „nesaugus, tačiau viską galintis“. Kaip suprantate šią perskyrą?</a:t>
            </a:r>
          </a:p>
          <a:p>
            <a:r>
              <a:rPr lang="lt-LT" dirty="0" err="1">
                <a:solidFill>
                  <a:schemeClr val="tx1"/>
                </a:solidFill>
              </a:rPr>
              <a:t>Edward</a:t>
            </a:r>
            <a:r>
              <a:rPr lang="lt-LT" dirty="0">
                <a:solidFill>
                  <a:schemeClr val="tx1"/>
                </a:solidFill>
              </a:rPr>
              <a:t> </a:t>
            </a:r>
            <a:r>
              <a:rPr lang="lt-LT" dirty="0" err="1">
                <a:solidFill>
                  <a:schemeClr val="tx1"/>
                </a:solidFill>
              </a:rPr>
              <a:t>Joseph</a:t>
            </a:r>
            <a:r>
              <a:rPr lang="lt-LT" dirty="0">
                <a:solidFill>
                  <a:schemeClr val="tx1"/>
                </a:solidFill>
              </a:rPr>
              <a:t> </a:t>
            </a:r>
            <a:r>
              <a:rPr lang="lt-LT" dirty="0" err="1">
                <a:solidFill>
                  <a:schemeClr val="tx1"/>
                </a:solidFill>
              </a:rPr>
              <a:t>Snowden</a:t>
            </a:r>
            <a:r>
              <a:rPr lang="lt-LT" dirty="0">
                <a:solidFill>
                  <a:schemeClr val="tx1"/>
                </a:solidFill>
              </a:rPr>
              <a:t>, atskleidęs JAV vyriausybės totalaus </a:t>
            </a:r>
            <a:r>
              <a:rPr lang="lt-LT" dirty="0" err="1">
                <a:solidFill>
                  <a:schemeClr val="tx1"/>
                </a:solidFill>
              </a:rPr>
              <a:t>šinipinėjimo</a:t>
            </a:r>
            <a:r>
              <a:rPr lang="lt-LT" dirty="0">
                <a:solidFill>
                  <a:schemeClr val="tx1"/>
                </a:solidFill>
              </a:rPr>
              <a:t> programą, prisipažino, jog būtent kompiuteriniai žaidimai jį išmokė, kad net vienas žmogus gali pasipriešinti prieš visą sistemą. Kaip manote, ar literatūros skaitymas būtų galėjęs jį motyvuoti tiems patiems veiksmams?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96E5C24-BC6D-AE4C-B1DB-B4259391BFCF}"/>
              </a:ext>
            </a:extLst>
          </p:cNvPr>
          <p:cNvSpPr txBox="1">
            <a:spLocks/>
          </p:cNvSpPr>
          <p:nvPr/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Duoti klausimai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8BDD-AB53-DF4E-A88F-96488FBA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85795B-A405-1343-9A10-FBEB3F7BED44}"/>
              </a:ext>
            </a:extLst>
          </p:cNvPr>
          <p:cNvSpPr txBox="1">
            <a:spLocks/>
          </p:cNvSpPr>
          <p:nvPr/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D8B21-52CF-FB47-A8E6-5D1FCFFBA475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2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8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E404E78-09E8-5C4B-B72F-9298DF60639A}"/>
              </a:ext>
            </a:extLst>
          </p:cNvPr>
          <p:cNvSpPr txBox="1">
            <a:spLocks/>
          </p:cNvSpPr>
          <p:nvPr/>
        </p:nvSpPr>
        <p:spPr>
          <a:xfrm>
            <a:off x="641644" y="564651"/>
            <a:ext cx="9908045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</a:t>
            </a:r>
            <a:r>
              <a:rPr lang="en-US" dirty="0" err="1"/>
              <a:t>Klausimas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D53B0-CDBF-9C44-904B-988A0A2F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7FB8EC-0EF5-1145-99CB-C6F5B401C834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8CBB-B9EC-7B48-B010-FC64512F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43E6A559-B543-F947-8668-EF0343600029}"/>
              </a:ext>
            </a:extLst>
          </p:cNvPr>
          <p:cNvSpPr txBox="1">
            <a:spLocks/>
          </p:cNvSpPr>
          <p:nvPr/>
        </p:nvSpPr>
        <p:spPr>
          <a:xfrm>
            <a:off x="639930" y="1854061"/>
            <a:ext cx="9828212" cy="438128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200" b="0" i="0" dirty="0">
                <a:solidFill>
                  <a:srgbClr val="DCDDDE"/>
                </a:solidFill>
                <a:effectLst/>
                <a:latin typeface="Whitney"/>
              </a:rPr>
              <a:t>Sakoma, jog skaitytojas yra bejėgis stebėtojas, pasyviai apmąstantis pasakojimo įvykius, o žaidėjas yra aktyviais veiksmais tikslo siekiantis veikėjas. Ar perskyra mąstyti / veikti tiksliai nusako skirtumą tarp rašto medijos ir kompiuterinio žaidimo?</a:t>
            </a:r>
            <a:endParaRPr lang="lt-LT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1A2DA-6D5A-2041-AC1A-068D42A0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7D8C618-9836-4142-8960-B79527B82FF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3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1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E404E78-09E8-5C4B-B72F-9298DF60639A}"/>
              </a:ext>
            </a:extLst>
          </p:cNvPr>
          <p:cNvSpPr txBox="1">
            <a:spLocks/>
          </p:cNvSpPr>
          <p:nvPr/>
        </p:nvSpPr>
        <p:spPr>
          <a:xfrm>
            <a:off x="641644" y="564651"/>
            <a:ext cx="9908045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b="0" dirty="0"/>
              <a:t>Ar perskyra mąstyti / veikti tiksliai nusako skirtumą tarp rašto medijos ir kompiuterinio žaidimo?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D53B0-CDBF-9C44-904B-988A0A2F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7FB8EC-0EF5-1145-99CB-C6F5B401C834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8CBB-B9EC-7B48-B010-FC64512F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43E6A559-B543-F947-8668-EF0343600029}"/>
              </a:ext>
            </a:extLst>
          </p:cNvPr>
          <p:cNvSpPr txBox="1">
            <a:spLocks/>
          </p:cNvSpPr>
          <p:nvPr/>
        </p:nvSpPr>
        <p:spPr>
          <a:xfrm>
            <a:off x="639930" y="1854061"/>
            <a:ext cx="9828212" cy="438128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1A2DA-6D5A-2041-AC1A-068D42A0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7D8C618-9836-4142-8960-B79527B82FF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4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C8F6A-4BA0-4DB4-9EC5-A3C343946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5" y="1854061"/>
            <a:ext cx="4572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489A4-F8BB-4537-812B-D9C01F7E3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930" y="1854060"/>
            <a:ext cx="5606113" cy="35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E404E78-09E8-5C4B-B72F-9298DF60639A}"/>
              </a:ext>
            </a:extLst>
          </p:cNvPr>
          <p:cNvSpPr txBox="1">
            <a:spLocks/>
          </p:cNvSpPr>
          <p:nvPr/>
        </p:nvSpPr>
        <p:spPr>
          <a:xfrm>
            <a:off x="641644" y="564651"/>
            <a:ext cx="9908045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Ar</a:t>
            </a:r>
            <a:r>
              <a:rPr lang="en-US" b="0" dirty="0"/>
              <a:t> </a:t>
            </a:r>
            <a:r>
              <a:rPr lang="en-US" b="0" dirty="0" err="1"/>
              <a:t>perskyra</a:t>
            </a:r>
            <a:r>
              <a:rPr lang="en-US" b="0" dirty="0"/>
              <a:t> </a:t>
            </a:r>
            <a:r>
              <a:rPr lang="en-US" b="0" dirty="0" err="1"/>
              <a:t>mąstyti</a:t>
            </a:r>
            <a:r>
              <a:rPr lang="en-US" b="0" dirty="0"/>
              <a:t> / </a:t>
            </a:r>
            <a:r>
              <a:rPr lang="en-US" b="0" dirty="0" err="1"/>
              <a:t>veikti</a:t>
            </a:r>
            <a:r>
              <a:rPr lang="en-US" b="0" dirty="0"/>
              <a:t> </a:t>
            </a:r>
            <a:r>
              <a:rPr lang="en-US" b="0" dirty="0" err="1"/>
              <a:t>tiksliai</a:t>
            </a:r>
            <a:r>
              <a:rPr lang="en-US" b="0" dirty="0"/>
              <a:t> </a:t>
            </a:r>
            <a:r>
              <a:rPr lang="en-US" b="0" dirty="0" err="1"/>
              <a:t>nusako</a:t>
            </a:r>
            <a:r>
              <a:rPr lang="en-US" b="0" dirty="0"/>
              <a:t> </a:t>
            </a:r>
            <a:r>
              <a:rPr lang="en-US" b="0" dirty="0" err="1"/>
              <a:t>skirtumą</a:t>
            </a:r>
            <a:r>
              <a:rPr lang="en-US" b="0" dirty="0"/>
              <a:t> tarp </a:t>
            </a:r>
            <a:r>
              <a:rPr lang="en-US" b="0" dirty="0" err="1"/>
              <a:t>rašto</a:t>
            </a:r>
            <a:r>
              <a:rPr lang="en-US" b="0" dirty="0"/>
              <a:t> </a:t>
            </a:r>
            <a:r>
              <a:rPr lang="en-US" b="0" dirty="0" err="1"/>
              <a:t>medijos</a:t>
            </a:r>
            <a:r>
              <a:rPr lang="en-US" b="0" dirty="0"/>
              <a:t> </a:t>
            </a:r>
            <a:r>
              <a:rPr lang="en-US" b="0" dirty="0" err="1"/>
              <a:t>ir</a:t>
            </a:r>
            <a:r>
              <a:rPr lang="en-US" b="0" dirty="0"/>
              <a:t> </a:t>
            </a:r>
            <a:r>
              <a:rPr lang="en-US" b="0" dirty="0" err="1"/>
              <a:t>kompiuterinio</a:t>
            </a:r>
            <a:r>
              <a:rPr lang="en-US" b="0" dirty="0"/>
              <a:t> </a:t>
            </a:r>
            <a:r>
              <a:rPr lang="en-US" b="0" dirty="0" err="1"/>
              <a:t>žaidimo</a:t>
            </a:r>
            <a:r>
              <a:rPr lang="en-US" b="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D53B0-CDBF-9C44-904B-988A0A2F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7FB8EC-0EF5-1145-99CB-C6F5B401C834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8CBB-B9EC-7B48-B010-FC64512F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51A2DA-6D5A-2041-AC1A-068D42A0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7D8C618-9836-4142-8960-B79527B82FF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5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0C6D3-D123-4B05-9DD4-271B7AA3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43" y="2431011"/>
            <a:ext cx="2494739" cy="3412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0A0345-01EA-4967-9C42-AD04FA1C8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82" y="2434519"/>
            <a:ext cx="2851883" cy="3409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CC6789-8E43-425A-83A7-963AFF1E1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666" y="2928347"/>
            <a:ext cx="4423701" cy="22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6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E404E78-09E8-5C4B-B72F-9298DF60639A}"/>
              </a:ext>
            </a:extLst>
          </p:cNvPr>
          <p:cNvSpPr txBox="1">
            <a:spLocks/>
          </p:cNvSpPr>
          <p:nvPr/>
        </p:nvSpPr>
        <p:spPr>
          <a:xfrm>
            <a:off x="641644" y="564651"/>
            <a:ext cx="9908045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/>
              <a:t>Išvada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D53B0-CDBF-9C44-904B-988A0A2F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7FB8EC-0EF5-1145-99CB-C6F5B401C834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8CBB-B9EC-7B48-B010-FC64512F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43E6A559-B543-F947-8668-EF0343600029}"/>
              </a:ext>
            </a:extLst>
          </p:cNvPr>
          <p:cNvSpPr txBox="1">
            <a:spLocks/>
          </p:cNvSpPr>
          <p:nvPr/>
        </p:nvSpPr>
        <p:spPr>
          <a:xfrm>
            <a:off x="639930" y="1854061"/>
            <a:ext cx="9828212" cy="4381284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dirty="0">
                <a:solidFill>
                  <a:srgbClr val="DCDDDE"/>
                </a:solidFill>
                <a:effectLst/>
                <a:latin typeface="Whitney"/>
              </a:rPr>
              <a:t>A</a:t>
            </a:r>
            <a:r>
              <a:rPr lang="lt-LT" sz="3200" b="0" i="0" dirty="0">
                <a:solidFill>
                  <a:srgbClr val="DCDDDE"/>
                </a:solidFill>
                <a:effectLst/>
                <a:latin typeface="Whitney"/>
              </a:rPr>
              <a:t>š manau, kad ši perskyra yra iš dalies neteisinga.</a:t>
            </a:r>
            <a:endParaRPr lang="lt-LT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51A2DA-6D5A-2041-AC1A-068D42A0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7D8C618-9836-4142-8960-B79527B82FF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6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5C6FB-6BD0-48D2-8E37-CB08608B4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197829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b="0" dirty="0"/>
              <a:t>Skaitytojas yra „saugus, bet bejėgis“, o žaidėjas yra „nesaugus, tačiau viską galintis“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24" y="2253949"/>
            <a:ext cx="2517390" cy="3823140"/>
          </a:xfrm>
          <a:prstGeom prst="rect">
            <a:avLst/>
          </a:prstGeom>
        </p:spPr>
      </p:pic>
      <p:pic>
        <p:nvPicPr>
          <p:cNvPr id="1028" name="Picture 4" descr="METRO 2033 Redux Kini Gratis di Epic Games, Klaim Sekarang Juga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52" y="2828925"/>
            <a:ext cx="4380300" cy="24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82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3221" y="1960510"/>
            <a:ext cx="4073329" cy="1623611"/>
          </a:xfrm>
        </p:spPr>
        <p:txBody>
          <a:bodyPr/>
          <a:lstStyle/>
          <a:p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b="0" dirty="0"/>
              <a:t>Skaitytojas yra „saugus, bet bejėgis“, o žaidėjas yra „nesaugus, tačiau viską galintis“</a:t>
            </a:r>
            <a:endParaRPr lang="lt-LT" dirty="0"/>
          </a:p>
          <a:p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074" name="Picture 2" descr="https://i.imgur.com/1O8jZG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85" y="1498397"/>
            <a:ext cx="8746873" cy="49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2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3221" y="1960511"/>
            <a:ext cx="6808365" cy="1354189"/>
          </a:xfrm>
        </p:spPr>
        <p:txBody>
          <a:bodyPr/>
          <a:lstStyle/>
          <a:p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b="0" dirty="0"/>
              <a:t>Skaitytojas yra „saugus, bet bejėgis“, o žaidėjas yra „nesaugus, tačiau viską galintis“</a:t>
            </a:r>
            <a:endParaRPr lang="lt-LT" dirty="0"/>
          </a:p>
          <a:p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2050" name="Picture 2" descr="Video Game Review: Metro Redux - New York Daily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79" y="4225956"/>
            <a:ext cx="3897879" cy="21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tro Games in Order: Your Recap of the Glukhovsky Sa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80" y="1901745"/>
            <a:ext cx="3897879" cy="20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tro: Last Light up for pre-order on Steam, 10 percent off for Metro 2033  owners - Polyg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22" y="4225956"/>
            <a:ext cx="3897878" cy="21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 was playing Metro exodus for the fifth time, I was doing some screenshots  when i've seen that strange thing in the background.Is that one of the  remains of the Dark Ones 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22" y="1901745"/>
            <a:ext cx="3759457" cy="21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191291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533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Inter Medium</vt:lpstr>
      <vt:lpstr>Inter Semi Bold</vt:lpstr>
      <vt:lpstr>Whitney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Žekonis Vilius</cp:lastModifiedBy>
  <cp:revision>123</cp:revision>
  <dcterms:created xsi:type="dcterms:W3CDTF">2020-12-23T08:59:48Z</dcterms:created>
  <dcterms:modified xsi:type="dcterms:W3CDTF">2022-04-07T09:13:04Z</dcterms:modified>
</cp:coreProperties>
</file>